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Montserrat Black"/>
      <p:regular r:id="rId17"/>
    </p:embeddedFont>
    <p:embeddedFont>
      <p:font typeface="Montserrat Black"/>
      <p:regular r:id="rId18"/>
    </p:embeddedFont>
    <p:embeddedFont>
      <p:font typeface="Inconsolata"/>
      <p:regular r:id="rId19"/>
    </p:embeddedFont>
    <p:embeddedFont>
      <p:font typeface="Inconsolata"/>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4-1.png>
</file>

<file path=ppt/media/image-5-1.png>
</file>

<file path=ppt/media/image-6-1.png>
</file>

<file path=ppt/media/image-7-1.png>
</file>

<file path=ppt/media/image-7-2.png>
</file>

<file path=ppt/media/image-7-3.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91527"/>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151617"/>
                </a:solidFill>
                <a:latin typeface="Montserrat Black" pitchFamily="34" charset="0"/>
                <a:ea typeface="Montserrat Black" pitchFamily="34" charset="-122"/>
                <a:cs typeface="Montserrat Black" pitchFamily="34" charset="-120"/>
              </a:rPr>
              <a:t>Customer Shopping Behavior Analysis</a:t>
            </a:r>
            <a:endParaRPr lang="en-US" sz="4450" dirty="0"/>
          </a:p>
        </p:txBody>
      </p:sp>
      <p:sp>
        <p:nvSpPr>
          <p:cNvPr id="4" name="Text 1"/>
          <p:cNvSpPr/>
          <p:nvPr/>
        </p:nvSpPr>
        <p:spPr>
          <a:xfrm>
            <a:off x="793790" y="4449247"/>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Analyzing 3,900 purchases to uncover insights into spending patterns, customer segments, and product preferences that drive strategic business decisions.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967859"/>
            <a:ext cx="8758714" cy="708779"/>
          </a:xfrm>
          <a:prstGeom prst="rect">
            <a:avLst/>
          </a:prstGeom>
          <a:noFill/>
          <a:ln/>
        </p:spPr>
        <p:txBody>
          <a:bodyPr wrap="none" lIns="0" tIns="0" rIns="0" bIns="0" rtlCol="0" anchor="t"/>
          <a:lstStyle/>
          <a:p>
            <a:pPr algn="l" indent="0" marL="0">
              <a:lnSpc>
                <a:spcPts val="5550"/>
              </a:lnSpc>
              <a:buNone/>
            </a:pPr>
            <a:r>
              <a:rPr lang="en-US" sz="4450" b="1" dirty="0">
                <a:solidFill>
                  <a:srgbClr val="151617"/>
                </a:solidFill>
                <a:latin typeface="Montserrat Black" pitchFamily="34" charset="0"/>
                <a:ea typeface="Montserrat Black" pitchFamily="34" charset="-122"/>
                <a:cs typeface="Montserrat Black" pitchFamily="34" charset="-120"/>
              </a:rPr>
              <a:t>Strategic Recommendations</a:t>
            </a:r>
            <a:endParaRPr lang="en-US" sz="4450" dirty="0"/>
          </a:p>
        </p:txBody>
      </p:sp>
      <p:sp>
        <p:nvSpPr>
          <p:cNvPr id="3" name="Shape 1"/>
          <p:cNvSpPr/>
          <p:nvPr/>
        </p:nvSpPr>
        <p:spPr>
          <a:xfrm>
            <a:off x="793790" y="2130266"/>
            <a:ext cx="4196358" cy="2810947"/>
          </a:xfrm>
          <a:prstGeom prst="roundRect">
            <a:avLst>
              <a:gd name="adj" fmla="val 5205"/>
            </a:avLst>
          </a:prstGeom>
          <a:solidFill>
            <a:srgbClr val="F8ECE4"/>
          </a:solidFill>
          <a:ln w="30480">
            <a:solidFill>
              <a:srgbClr val="151617"/>
            </a:solidFill>
            <a:prstDash val="solid"/>
          </a:ln>
          <a:effectLst>
            <a:outerShdw sx="100000" sy="100000" kx="0" ky="0" algn="bl" rotWithShape="0" blurRad="0" dist="20320" dir="2700000">
              <a:srgbClr val="151617">
                <a:alpha val="100000"/>
              </a:srgbClr>
            </a:outerShdw>
          </a:effectLst>
        </p:spPr>
      </p:sp>
      <p:sp>
        <p:nvSpPr>
          <p:cNvPr id="4" name="Shape 2"/>
          <p:cNvSpPr/>
          <p:nvPr/>
        </p:nvSpPr>
        <p:spPr>
          <a:xfrm>
            <a:off x="763310" y="2130266"/>
            <a:ext cx="121920" cy="2810947"/>
          </a:xfrm>
          <a:prstGeom prst="roundRect">
            <a:avLst>
              <a:gd name="adj" fmla="val 7500"/>
            </a:avLst>
          </a:prstGeom>
          <a:solidFill>
            <a:srgbClr val="151617"/>
          </a:solidFill>
          <a:ln/>
        </p:spPr>
      </p:sp>
      <p:sp>
        <p:nvSpPr>
          <p:cNvPr id="5" name="Text 3"/>
          <p:cNvSpPr/>
          <p:nvPr/>
        </p:nvSpPr>
        <p:spPr>
          <a:xfrm>
            <a:off x="1142524" y="2387560"/>
            <a:ext cx="3089315" cy="354330"/>
          </a:xfrm>
          <a:prstGeom prst="rect">
            <a:avLst/>
          </a:prstGeom>
          <a:noFill/>
          <a:ln/>
        </p:spPr>
        <p:txBody>
          <a:bodyPr wrap="non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Boost Subscriptions</a:t>
            </a:r>
            <a:endParaRPr lang="en-US" sz="2200" dirty="0"/>
          </a:p>
        </p:txBody>
      </p:sp>
      <p:sp>
        <p:nvSpPr>
          <p:cNvPr id="6" name="Text 4"/>
          <p:cNvSpPr/>
          <p:nvPr/>
        </p:nvSpPr>
        <p:spPr>
          <a:xfrm>
            <a:off x="1142524" y="2877979"/>
            <a:ext cx="3590330" cy="1451610"/>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Promote exclusive benefits for subscribers to increase recurring revenue and customer lifetime value.</a:t>
            </a:r>
            <a:endParaRPr lang="en-US" sz="1750" dirty="0"/>
          </a:p>
        </p:txBody>
      </p:sp>
      <p:sp>
        <p:nvSpPr>
          <p:cNvPr id="7" name="Shape 5"/>
          <p:cNvSpPr/>
          <p:nvPr/>
        </p:nvSpPr>
        <p:spPr>
          <a:xfrm>
            <a:off x="5216962" y="2130266"/>
            <a:ext cx="4196358" cy="2810947"/>
          </a:xfrm>
          <a:prstGeom prst="roundRect">
            <a:avLst>
              <a:gd name="adj" fmla="val 5205"/>
            </a:avLst>
          </a:prstGeom>
          <a:solidFill>
            <a:srgbClr val="F8ECE4"/>
          </a:solidFill>
          <a:ln w="30480">
            <a:solidFill>
              <a:srgbClr val="151617"/>
            </a:solidFill>
            <a:prstDash val="solid"/>
          </a:ln>
          <a:effectLst>
            <a:outerShdw sx="100000" sy="100000" kx="0" ky="0" algn="bl" rotWithShape="0" blurRad="0" dist="20320" dir="2700000">
              <a:srgbClr val="151617">
                <a:alpha val="100000"/>
              </a:srgbClr>
            </a:outerShdw>
          </a:effectLst>
        </p:spPr>
      </p:sp>
      <p:sp>
        <p:nvSpPr>
          <p:cNvPr id="8" name="Shape 6"/>
          <p:cNvSpPr/>
          <p:nvPr/>
        </p:nvSpPr>
        <p:spPr>
          <a:xfrm>
            <a:off x="5186482" y="2130266"/>
            <a:ext cx="121920" cy="2810947"/>
          </a:xfrm>
          <a:prstGeom prst="roundRect">
            <a:avLst>
              <a:gd name="adj" fmla="val 7500"/>
            </a:avLst>
          </a:prstGeom>
          <a:solidFill>
            <a:srgbClr val="151617"/>
          </a:solidFill>
          <a:ln/>
        </p:spPr>
      </p:sp>
      <p:sp>
        <p:nvSpPr>
          <p:cNvPr id="9" name="Text 7"/>
          <p:cNvSpPr/>
          <p:nvPr/>
        </p:nvSpPr>
        <p:spPr>
          <a:xfrm>
            <a:off x="5565696" y="2387560"/>
            <a:ext cx="3590330" cy="708660"/>
          </a:xfrm>
          <a:prstGeom prst="rect">
            <a:avLst/>
          </a:prstGeom>
          <a:noFill/>
          <a:ln/>
        </p:spPr>
        <p:txBody>
          <a:bodyPr wrap="squar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Customer Loyalty Programs</a:t>
            </a:r>
            <a:endParaRPr lang="en-US" sz="2200" dirty="0"/>
          </a:p>
        </p:txBody>
      </p:sp>
      <p:sp>
        <p:nvSpPr>
          <p:cNvPr id="10" name="Text 8"/>
          <p:cNvSpPr/>
          <p:nvPr/>
        </p:nvSpPr>
        <p:spPr>
          <a:xfrm>
            <a:off x="5565696" y="3232309"/>
            <a:ext cx="3590330" cy="1088708"/>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Reward repeat buyers to move them into the "Loyal" segment and strengthen retention.</a:t>
            </a:r>
            <a:endParaRPr lang="en-US" sz="1750" dirty="0"/>
          </a:p>
        </p:txBody>
      </p:sp>
      <p:sp>
        <p:nvSpPr>
          <p:cNvPr id="11" name="Shape 9"/>
          <p:cNvSpPr/>
          <p:nvPr/>
        </p:nvSpPr>
        <p:spPr>
          <a:xfrm>
            <a:off x="9640133" y="2130266"/>
            <a:ext cx="4196358" cy="2810947"/>
          </a:xfrm>
          <a:prstGeom prst="roundRect">
            <a:avLst>
              <a:gd name="adj" fmla="val 5205"/>
            </a:avLst>
          </a:prstGeom>
          <a:solidFill>
            <a:srgbClr val="F8ECE4"/>
          </a:solidFill>
          <a:ln w="30480">
            <a:solidFill>
              <a:srgbClr val="151617"/>
            </a:solidFill>
            <a:prstDash val="solid"/>
          </a:ln>
          <a:effectLst>
            <a:outerShdw sx="100000" sy="100000" kx="0" ky="0" algn="bl" rotWithShape="0" blurRad="0" dist="20320" dir="2700000">
              <a:srgbClr val="151617">
                <a:alpha val="100000"/>
              </a:srgbClr>
            </a:outerShdw>
          </a:effectLst>
        </p:spPr>
      </p:sp>
      <p:sp>
        <p:nvSpPr>
          <p:cNvPr id="12" name="Shape 10"/>
          <p:cNvSpPr/>
          <p:nvPr/>
        </p:nvSpPr>
        <p:spPr>
          <a:xfrm>
            <a:off x="9609653" y="2130266"/>
            <a:ext cx="121920" cy="2810947"/>
          </a:xfrm>
          <a:prstGeom prst="roundRect">
            <a:avLst>
              <a:gd name="adj" fmla="val 7500"/>
            </a:avLst>
          </a:prstGeom>
          <a:solidFill>
            <a:srgbClr val="151617"/>
          </a:solidFill>
          <a:ln/>
        </p:spPr>
      </p:sp>
      <p:sp>
        <p:nvSpPr>
          <p:cNvPr id="13" name="Text 11"/>
          <p:cNvSpPr/>
          <p:nvPr/>
        </p:nvSpPr>
        <p:spPr>
          <a:xfrm>
            <a:off x="9988868" y="2387560"/>
            <a:ext cx="3590330" cy="708660"/>
          </a:xfrm>
          <a:prstGeom prst="rect">
            <a:avLst/>
          </a:prstGeom>
          <a:noFill/>
          <a:ln/>
        </p:spPr>
        <p:txBody>
          <a:bodyPr wrap="squar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Review Discount Policy</a:t>
            </a:r>
            <a:endParaRPr lang="en-US" sz="2200" dirty="0"/>
          </a:p>
        </p:txBody>
      </p:sp>
      <p:sp>
        <p:nvSpPr>
          <p:cNvPr id="14" name="Text 12"/>
          <p:cNvSpPr/>
          <p:nvPr/>
        </p:nvSpPr>
        <p:spPr>
          <a:xfrm>
            <a:off x="9988868" y="3232309"/>
            <a:ext cx="3590330" cy="1451610"/>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Balance sales boosts with margin control—optimize discount strategy for profitability.</a:t>
            </a:r>
            <a:endParaRPr lang="en-US" sz="1750" dirty="0"/>
          </a:p>
        </p:txBody>
      </p:sp>
      <p:sp>
        <p:nvSpPr>
          <p:cNvPr id="15" name="Shape 13"/>
          <p:cNvSpPr/>
          <p:nvPr/>
        </p:nvSpPr>
        <p:spPr>
          <a:xfrm>
            <a:off x="793790" y="5168027"/>
            <a:ext cx="4196358" cy="2093714"/>
          </a:xfrm>
          <a:prstGeom prst="roundRect">
            <a:avLst>
              <a:gd name="adj" fmla="val 6988"/>
            </a:avLst>
          </a:prstGeom>
          <a:solidFill>
            <a:srgbClr val="F8ECE4"/>
          </a:solidFill>
          <a:ln w="30480">
            <a:solidFill>
              <a:srgbClr val="151617"/>
            </a:solidFill>
            <a:prstDash val="solid"/>
          </a:ln>
          <a:effectLst>
            <a:outerShdw sx="100000" sy="100000" kx="0" ky="0" algn="bl" rotWithShape="0" blurRad="0" dist="20320" dir="2700000">
              <a:srgbClr val="151617">
                <a:alpha val="100000"/>
              </a:srgbClr>
            </a:outerShdw>
          </a:effectLst>
        </p:spPr>
      </p:sp>
      <p:sp>
        <p:nvSpPr>
          <p:cNvPr id="16" name="Shape 14"/>
          <p:cNvSpPr/>
          <p:nvPr/>
        </p:nvSpPr>
        <p:spPr>
          <a:xfrm>
            <a:off x="763310" y="5168027"/>
            <a:ext cx="121920" cy="2093714"/>
          </a:xfrm>
          <a:prstGeom prst="roundRect">
            <a:avLst>
              <a:gd name="adj" fmla="val 7500"/>
            </a:avLst>
          </a:prstGeom>
          <a:solidFill>
            <a:srgbClr val="151617"/>
          </a:solidFill>
          <a:ln/>
        </p:spPr>
      </p:sp>
      <p:sp>
        <p:nvSpPr>
          <p:cNvPr id="17" name="Text 15"/>
          <p:cNvSpPr/>
          <p:nvPr/>
        </p:nvSpPr>
        <p:spPr>
          <a:xfrm>
            <a:off x="1142524" y="5425321"/>
            <a:ext cx="3082290" cy="354330"/>
          </a:xfrm>
          <a:prstGeom prst="rect">
            <a:avLst/>
          </a:prstGeom>
          <a:noFill/>
          <a:ln/>
        </p:spPr>
        <p:txBody>
          <a:bodyPr wrap="non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Product Positioning</a:t>
            </a:r>
            <a:endParaRPr lang="en-US" sz="2200" dirty="0"/>
          </a:p>
        </p:txBody>
      </p:sp>
      <p:sp>
        <p:nvSpPr>
          <p:cNvPr id="18" name="Text 16"/>
          <p:cNvSpPr/>
          <p:nvPr/>
        </p:nvSpPr>
        <p:spPr>
          <a:xfrm>
            <a:off x="1142524" y="5915739"/>
            <a:ext cx="3590330" cy="1088708"/>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Highlight top-rated and best-selling products in campaigns to drive conversion.</a:t>
            </a:r>
            <a:endParaRPr lang="en-US" sz="1750" dirty="0"/>
          </a:p>
        </p:txBody>
      </p:sp>
      <p:sp>
        <p:nvSpPr>
          <p:cNvPr id="19" name="Shape 17"/>
          <p:cNvSpPr/>
          <p:nvPr/>
        </p:nvSpPr>
        <p:spPr>
          <a:xfrm>
            <a:off x="5216962" y="5168027"/>
            <a:ext cx="4196358" cy="2093714"/>
          </a:xfrm>
          <a:prstGeom prst="roundRect">
            <a:avLst>
              <a:gd name="adj" fmla="val 6988"/>
            </a:avLst>
          </a:prstGeom>
          <a:solidFill>
            <a:srgbClr val="F8ECE4"/>
          </a:solidFill>
          <a:ln w="30480">
            <a:solidFill>
              <a:srgbClr val="151617"/>
            </a:solidFill>
            <a:prstDash val="solid"/>
          </a:ln>
          <a:effectLst>
            <a:outerShdw sx="100000" sy="100000" kx="0" ky="0" algn="bl" rotWithShape="0" blurRad="0" dist="20320" dir="2700000">
              <a:srgbClr val="151617">
                <a:alpha val="100000"/>
              </a:srgbClr>
            </a:outerShdw>
          </a:effectLst>
        </p:spPr>
      </p:sp>
      <p:sp>
        <p:nvSpPr>
          <p:cNvPr id="20" name="Shape 18"/>
          <p:cNvSpPr/>
          <p:nvPr/>
        </p:nvSpPr>
        <p:spPr>
          <a:xfrm>
            <a:off x="5186482" y="5168027"/>
            <a:ext cx="121920" cy="2093714"/>
          </a:xfrm>
          <a:prstGeom prst="roundRect">
            <a:avLst>
              <a:gd name="adj" fmla="val 7500"/>
            </a:avLst>
          </a:prstGeom>
          <a:solidFill>
            <a:srgbClr val="151617"/>
          </a:solidFill>
          <a:ln/>
        </p:spPr>
      </p:sp>
      <p:sp>
        <p:nvSpPr>
          <p:cNvPr id="21" name="Text 19"/>
          <p:cNvSpPr/>
          <p:nvPr/>
        </p:nvSpPr>
        <p:spPr>
          <a:xfrm>
            <a:off x="5565696" y="5425321"/>
            <a:ext cx="3052763" cy="354330"/>
          </a:xfrm>
          <a:prstGeom prst="rect">
            <a:avLst/>
          </a:prstGeom>
          <a:noFill/>
          <a:ln/>
        </p:spPr>
        <p:txBody>
          <a:bodyPr wrap="non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Targeted Marketing</a:t>
            </a:r>
            <a:endParaRPr lang="en-US" sz="2200" dirty="0"/>
          </a:p>
        </p:txBody>
      </p:sp>
      <p:sp>
        <p:nvSpPr>
          <p:cNvPr id="22" name="Text 20"/>
          <p:cNvSpPr/>
          <p:nvPr/>
        </p:nvSpPr>
        <p:spPr>
          <a:xfrm>
            <a:off x="5565696" y="5915739"/>
            <a:ext cx="3590330" cy="1088708"/>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Focus efforts on high-revenue age groups and express-shipping users for maximum ROI.</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862376"/>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151617"/>
                </a:solidFill>
                <a:latin typeface="Montserrat Black" pitchFamily="34" charset="0"/>
                <a:ea typeface="Montserrat Black" pitchFamily="34" charset="-122"/>
                <a:cs typeface="Montserrat Black" pitchFamily="34" charset="-120"/>
              </a:rPr>
              <a:t>Dataset Overview</a:t>
            </a:r>
            <a:endParaRPr lang="en-US" sz="4450" dirty="0"/>
          </a:p>
        </p:txBody>
      </p:sp>
      <p:sp>
        <p:nvSpPr>
          <p:cNvPr id="3" name="Text 1"/>
          <p:cNvSpPr/>
          <p:nvPr/>
        </p:nvSpPr>
        <p:spPr>
          <a:xfrm>
            <a:off x="793790" y="3138130"/>
            <a:ext cx="4158615" cy="748427"/>
          </a:xfrm>
          <a:prstGeom prst="rect">
            <a:avLst/>
          </a:prstGeom>
          <a:noFill/>
          <a:ln/>
        </p:spPr>
        <p:txBody>
          <a:bodyPr wrap="none" lIns="0" tIns="0" rIns="0" bIns="0" rtlCol="0" anchor="t"/>
          <a:lstStyle/>
          <a:p>
            <a:pPr algn="ctr" indent="0" marL="0">
              <a:lnSpc>
                <a:spcPts val="5850"/>
              </a:lnSpc>
              <a:buNone/>
            </a:pPr>
            <a:r>
              <a:rPr lang="en-US" sz="5850" b="1" dirty="0">
                <a:solidFill>
                  <a:srgbClr val="151617"/>
                </a:solidFill>
                <a:latin typeface="Montserrat Black" pitchFamily="34" charset="0"/>
                <a:ea typeface="Montserrat Black" pitchFamily="34" charset="-122"/>
                <a:cs typeface="Montserrat Black" pitchFamily="34" charset="-120"/>
              </a:rPr>
              <a:t>3,900</a:t>
            </a:r>
            <a:endParaRPr lang="en-US" sz="5850" dirty="0"/>
          </a:p>
        </p:txBody>
      </p:sp>
      <p:sp>
        <p:nvSpPr>
          <p:cNvPr id="4" name="Text 2"/>
          <p:cNvSpPr/>
          <p:nvPr/>
        </p:nvSpPr>
        <p:spPr>
          <a:xfrm>
            <a:off x="1455420" y="4169926"/>
            <a:ext cx="2835235" cy="354330"/>
          </a:xfrm>
          <a:prstGeom prst="rect">
            <a:avLst/>
          </a:prstGeom>
          <a:noFill/>
          <a:ln/>
        </p:spPr>
        <p:txBody>
          <a:bodyPr wrap="none" lIns="0" tIns="0" rIns="0" bIns="0" rtlCol="0" anchor="t"/>
          <a:lstStyle/>
          <a:p>
            <a:pPr algn="ctr"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Total Purchases</a:t>
            </a:r>
            <a:endParaRPr lang="en-US" sz="2200" dirty="0"/>
          </a:p>
        </p:txBody>
      </p:sp>
      <p:sp>
        <p:nvSpPr>
          <p:cNvPr id="5" name="Text 3"/>
          <p:cNvSpPr/>
          <p:nvPr/>
        </p:nvSpPr>
        <p:spPr>
          <a:xfrm>
            <a:off x="793790" y="4660344"/>
            <a:ext cx="4158615" cy="725805"/>
          </a:xfrm>
          <a:prstGeom prst="rect">
            <a:avLst/>
          </a:prstGeom>
          <a:noFill/>
          <a:ln/>
        </p:spPr>
        <p:txBody>
          <a:bodyPr wrap="square" lIns="0" tIns="0" rIns="0" bIns="0" rtlCol="0" anchor="t"/>
          <a:lstStyle/>
          <a:p>
            <a:pPr algn="ctr"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Transactions analyzed across various product categories</a:t>
            </a:r>
            <a:endParaRPr lang="en-US" sz="1750" dirty="0"/>
          </a:p>
        </p:txBody>
      </p:sp>
      <p:sp>
        <p:nvSpPr>
          <p:cNvPr id="6" name="Text 4"/>
          <p:cNvSpPr/>
          <p:nvPr/>
        </p:nvSpPr>
        <p:spPr>
          <a:xfrm>
            <a:off x="5235893" y="3138130"/>
            <a:ext cx="4158615" cy="748427"/>
          </a:xfrm>
          <a:prstGeom prst="rect">
            <a:avLst/>
          </a:prstGeom>
          <a:noFill/>
          <a:ln/>
        </p:spPr>
        <p:txBody>
          <a:bodyPr wrap="none" lIns="0" tIns="0" rIns="0" bIns="0" rtlCol="0" anchor="t"/>
          <a:lstStyle/>
          <a:p>
            <a:pPr algn="ctr" indent="0" marL="0">
              <a:lnSpc>
                <a:spcPts val="5850"/>
              </a:lnSpc>
              <a:buNone/>
            </a:pPr>
            <a:r>
              <a:rPr lang="en-US" sz="5850" b="1" dirty="0">
                <a:solidFill>
                  <a:srgbClr val="151617"/>
                </a:solidFill>
                <a:latin typeface="Montserrat Black" pitchFamily="34" charset="0"/>
                <a:ea typeface="Montserrat Black" pitchFamily="34" charset="-122"/>
                <a:cs typeface="Montserrat Black" pitchFamily="34" charset="-120"/>
              </a:rPr>
              <a:t>18</a:t>
            </a:r>
            <a:endParaRPr lang="en-US" sz="5850" dirty="0"/>
          </a:p>
        </p:txBody>
      </p:sp>
      <p:sp>
        <p:nvSpPr>
          <p:cNvPr id="7" name="Text 5"/>
          <p:cNvSpPr/>
          <p:nvPr/>
        </p:nvSpPr>
        <p:spPr>
          <a:xfrm>
            <a:off x="5897523" y="4169926"/>
            <a:ext cx="2835235" cy="354330"/>
          </a:xfrm>
          <a:prstGeom prst="rect">
            <a:avLst/>
          </a:prstGeom>
          <a:noFill/>
          <a:ln/>
        </p:spPr>
        <p:txBody>
          <a:bodyPr wrap="none" lIns="0" tIns="0" rIns="0" bIns="0" rtlCol="0" anchor="t"/>
          <a:lstStyle/>
          <a:p>
            <a:pPr algn="ctr"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Data Features</a:t>
            </a:r>
            <a:endParaRPr lang="en-US" sz="2200" dirty="0"/>
          </a:p>
        </p:txBody>
      </p:sp>
      <p:sp>
        <p:nvSpPr>
          <p:cNvPr id="8" name="Text 6"/>
          <p:cNvSpPr/>
          <p:nvPr/>
        </p:nvSpPr>
        <p:spPr>
          <a:xfrm>
            <a:off x="5235893" y="4660344"/>
            <a:ext cx="4158615" cy="725805"/>
          </a:xfrm>
          <a:prstGeom prst="rect">
            <a:avLst/>
          </a:prstGeom>
          <a:noFill/>
          <a:ln/>
        </p:spPr>
        <p:txBody>
          <a:bodyPr wrap="square" lIns="0" tIns="0" rIns="0" bIns="0" rtlCol="0" anchor="t"/>
          <a:lstStyle/>
          <a:p>
            <a:pPr algn="ctr"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Columns capturing demographics, purchases, and behavior</a:t>
            </a:r>
            <a:endParaRPr lang="en-US" sz="1750" dirty="0"/>
          </a:p>
        </p:txBody>
      </p:sp>
      <p:sp>
        <p:nvSpPr>
          <p:cNvPr id="9" name="Text 7"/>
          <p:cNvSpPr/>
          <p:nvPr/>
        </p:nvSpPr>
        <p:spPr>
          <a:xfrm>
            <a:off x="9677995" y="3138130"/>
            <a:ext cx="4158615" cy="748427"/>
          </a:xfrm>
          <a:prstGeom prst="rect">
            <a:avLst/>
          </a:prstGeom>
          <a:noFill/>
          <a:ln/>
        </p:spPr>
        <p:txBody>
          <a:bodyPr wrap="none" lIns="0" tIns="0" rIns="0" bIns="0" rtlCol="0" anchor="t"/>
          <a:lstStyle/>
          <a:p>
            <a:pPr algn="ctr" indent="0" marL="0">
              <a:lnSpc>
                <a:spcPts val="5850"/>
              </a:lnSpc>
              <a:buNone/>
            </a:pPr>
            <a:r>
              <a:rPr lang="en-US" sz="5850" b="1" dirty="0">
                <a:solidFill>
                  <a:srgbClr val="151617"/>
                </a:solidFill>
                <a:latin typeface="Montserrat Black" pitchFamily="34" charset="0"/>
                <a:ea typeface="Montserrat Black" pitchFamily="34" charset="-122"/>
                <a:cs typeface="Montserrat Black" pitchFamily="34" charset="-120"/>
              </a:rPr>
              <a:t>37</a:t>
            </a:r>
            <a:endParaRPr lang="en-US" sz="5850" dirty="0"/>
          </a:p>
        </p:txBody>
      </p:sp>
      <p:sp>
        <p:nvSpPr>
          <p:cNvPr id="10" name="Text 8"/>
          <p:cNvSpPr/>
          <p:nvPr/>
        </p:nvSpPr>
        <p:spPr>
          <a:xfrm>
            <a:off x="10339626" y="4169926"/>
            <a:ext cx="2835235" cy="354330"/>
          </a:xfrm>
          <a:prstGeom prst="rect">
            <a:avLst/>
          </a:prstGeom>
          <a:noFill/>
          <a:ln/>
        </p:spPr>
        <p:txBody>
          <a:bodyPr wrap="none" lIns="0" tIns="0" rIns="0" bIns="0" rtlCol="0" anchor="t"/>
          <a:lstStyle/>
          <a:p>
            <a:pPr algn="ctr"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Missing Values</a:t>
            </a:r>
            <a:endParaRPr lang="en-US" sz="2200" dirty="0"/>
          </a:p>
        </p:txBody>
      </p:sp>
      <p:sp>
        <p:nvSpPr>
          <p:cNvPr id="11" name="Text 9"/>
          <p:cNvSpPr/>
          <p:nvPr/>
        </p:nvSpPr>
        <p:spPr>
          <a:xfrm>
            <a:off x="9677995" y="4660344"/>
            <a:ext cx="4158615" cy="725805"/>
          </a:xfrm>
          <a:prstGeom prst="rect">
            <a:avLst/>
          </a:prstGeom>
          <a:noFill/>
          <a:ln/>
        </p:spPr>
        <p:txBody>
          <a:bodyPr wrap="square" lIns="0" tIns="0" rIns="0" bIns="0" rtlCol="0" anchor="t"/>
          <a:lstStyle/>
          <a:p>
            <a:pPr algn="ctr"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Only in Review Rating column, handled via imputation</a:t>
            </a:r>
            <a:endParaRPr lang="en-US" sz="1750" dirty="0"/>
          </a:p>
        </p:txBody>
      </p:sp>
      <p:sp>
        <p:nvSpPr>
          <p:cNvPr id="12" name="Text 10"/>
          <p:cNvSpPr/>
          <p:nvPr/>
        </p:nvSpPr>
        <p:spPr>
          <a:xfrm>
            <a:off x="793790" y="5641300"/>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Key features include customer demographics (age, gender, location), purchase details (item, category, amount, season), and shopping behavior (discounts, previous purchases, review ratings, shipping type).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34814" y="727829"/>
            <a:ext cx="6870502" cy="579001"/>
          </a:xfrm>
          <a:prstGeom prst="rect">
            <a:avLst/>
          </a:prstGeom>
          <a:noFill/>
          <a:ln/>
        </p:spPr>
        <p:txBody>
          <a:bodyPr wrap="none" lIns="0" tIns="0" rIns="0" bIns="0" rtlCol="0" anchor="t"/>
          <a:lstStyle/>
          <a:p>
            <a:pPr algn="l" indent="0" marL="0">
              <a:lnSpc>
                <a:spcPts val="4550"/>
              </a:lnSpc>
              <a:buNone/>
            </a:pPr>
            <a:r>
              <a:rPr lang="en-US" sz="3600" b="1" dirty="0">
                <a:solidFill>
                  <a:srgbClr val="151617"/>
                </a:solidFill>
                <a:latin typeface="Montserrat Black" pitchFamily="34" charset="0"/>
                <a:ea typeface="Montserrat Black" pitchFamily="34" charset="-122"/>
                <a:cs typeface="Montserrat Black" pitchFamily="34" charset="-120"/>
              </a:rPr>
              <a:t>Data Preparation in Python</a:t>
            </a:r>
            <a:endParaRPr lang="en-US" sz="3600" dirty="0"/>
          </a:p>
        </p:txBody>
      </p:sp>
      <p:sp>
        <p:nvSpPr>
          <p:cNvPr id="4" name="Text 1"/>
          <p:cNvSpPr/>
          <p:nvPr/>
        </p:nvSpPr>
        <p:spPr>
          <a:xfrm>
            <a:off x="6134814" y="1584722"/>
            <a:ext cx="185261" cy="231577"/>
          </a:xfrm>
          <a:prstGeom prst="rect">
            <a:avLst/>
          </a:prstGeom>
          <a:noFill/>
          <a:ln/>
        </p:spPr>
        <p:txBody>
          <a:bodyPr wrap="none" lIns="0" tIns="0" rIns="0" bIns="0" rtlCol="0" anchor="t"/>
          <a:lstStyle/>
          <a:p>
            <a:pPr algn="l" indent="0" marL="0">
              <a:lnSpc>
                <a:spcPts val="2300"/>
              </a:lnSpc>
              <a:buNone/>
            </a:pPr>
            <a:r>
              <a:rPr lang="en-US" sz="1450" dirty="0">
                <a:solidFill>
                  <a:srgbClr val="151617"/>
                </a:solidFill>
                <a:latin typeface="Montserrat Light" pitchFamily="34" charset="0"/>
                <a:ea typeface="Montserrat Light" pitchFamily="34" charset="-122"/>
                <a:cs typeface="Montserrat Light" pitchFamily="34" charset="-120"/>
              </a:rPr>
              <a:t>01</a:t>
            </a:r>
            <a:endParaRPr lang="en-US" sz="1450" dirty="0"/>
          </a:p>
        </p:txBody>
      </p:sp>
      <p:sp>
        <p:nvSpPr>
          <p:cNvPr id="5" name="Shape 2"/>
          <p:cNvSpPr/>
          <p:nvPr/>
        </p:nvSpPr>
        <p:spPr>
          <a:xfrm>
            <a:off x="6134814" y="1876782"/>
            <a:ext cx="7847171" cy="22860"/>
          </a:xfrm>
          <a:prstGeom prst="rect">
            <a:avLst/>
          </a:prstGeom>
          <a:solidFill>
            <a:srgbClr val="151617"/>
          </a:solidFill>
          <a:ln/>
        </p:spPr>
      </p:sp>
      <p:sp>
        <p:nvSpPr>
          <p:cNvPr id="6" name="Text 3"/>
          <p:cNvSpPr/>
          <p:nvPr/>
        </p:nvSpPr>
        <p:spPr>
          <a:xfrm>
            <a:off x="6134814" y="2015133"/>
            <a:ext cx="3440192" cy="289441"/>
          </a:xfrm>
          <a:prstGeom prst="rect">
            <a:avLst/>
          </a:prstGeom>
          <a:noFill/>
          <a:ln/>
        </p:spPr>
        <p:txBody>
          <a:bodyPr wrap="none" lIns="0" tIns="0" rIns="0" bIns="0" rtlCol="0" anchor="t"/>
          <a:lstStyle/>
          <a:p>
            <a:pPr algn="l" indent="0" marL="0">
              <a:lnSpc>
                <a:spcPts val="2250"/>
              </a:lnSpc>
              <a:buNone/>
            </a:pPr>
            <a:r>
              <a:rPr lang="en-US" sz="1800" b="1" dirty="0">
                <a:solidFill>
                  <a:srgbClr val="151617"/>
                </a:solidFill>
                <a:latin typeface="Montserrat Black" pitchFamily="34" charset="0"/>
                <a:ea typeface="Montserrat Black" pitchFamily="34" charset="-122"/>
                <a:cs typeface="Montserrat Black" pitchFamily="34" charset="-120"/>
              </a:rPr>
              <a:t>Data Loading &amp; Exploration</a:t>
            </a:r>
            <a:endParaRPr lang="en-US" sz="1800" dirty="0"/>
          </a:p>
        </p:txBody>
      </p:sp>
      <p:sp>
        <p:nvSpPr>
          <p:cNvPr id="7" name="Text 4"/>
          <p:cNvSpPr/>
          <p:nvPr/>
        </p:nvSpPr>
        <p:spPr>
          <a:xfrm>
            <a:off x="6134814" y="2415659"/>
            <a:ext cx="7847171" cy="592693"/>
          </a:xfrm>
          <a:prstGeom prst="rect">
            <a:avLst/>
          </a:prstGeom>
          <a:noFill/>
          <a:ln/>
        </p:spPr>
        <p:txBody>
          <a:bodyPr wrap="square" lIns="0" tIns="0" rIns="0" bIns="0" rtlCol="0" anchor="t"/>
          <a:lstStyle/>
          <a:p>
            <a:pPr algn="l" indent="0" marL="0">
              <a:lnSpc>
                <a:spcPts val="2300"/>
              </a:lnSpc>
              <a:buNone/>
            </a:pPr>
            <a:r>
              <a:rPr lang="en-US" sz="1450" dirty="0">
                <a:solidFill>
                  <a:srgbClr val="151617"/>
                </a:solidFill>
                <a:latin typeface="Inconsolata" pitchFamily="34" charset="0"/>
                <a:ea typeface="Inconsolata" pitchFamily="34" charset="-122"/>
                <a:cs typeface="Inconsolata" pitchFamily="34" charset="-120"/>
              </a:rPr>
              <a:t>Imported dataset using pandas, checked structure with df.info() and summary statistics</a:t>
            </a:r>
            <a:endParaRPr lang="en-US" sz="1450" dirty="0"/>
          </a:p>
        </p:txBody>
      </p:sp>
      <p:sp>
        <p:nvSpPr>
          <p:cNvPr id="8" name="Text 5"/>
          <p:cNvSpPr/>
          <p:nvPr/>
        </p:nvSpPr>
        <p:spPr>
          <a:xfrm>
            <a:off x="6134814" y="3332559"/>
            <a:ext cx="185261" cy="231577"/>
          </a:xfrm>
          <a:prstGeom prst="rect">
            <a:avLst/>
          </a:prstGeom>
          <a:noFill/>
          <a:ln/>
        </p:spPr>
        <p:txBody>
          <a:bodyPr wrap="none" lIns="0" tIns="0" rIns="0" bIns="0" rtlCol="0" anchor="t"/>
          <a:lstStyle/>
          <a:p>
            <a:pPr algn="l" indent="0" marL="0">
              <a:lnSpc>
                <a:spcPts val="2300"/>
              </a:lnSpc>
              <a:buNone/>
            </a:pPr>
            <a:r>
              <a:rPr lang="en-US" sz="1450" dirty="0">
                <a:solidFill>
                  <a:srgbClr val="151617"/>
                </a:solidFill>
                <a:latin typeface="Montserrat Light" pitchFamily="34" charset="0"/>
                <a:ea typeface="Montserrat Light" pitchFamily="34" charset="-122"/>
                <a:cs typeface="Montserrat Light" pitchFamily="34" charset="-120"/>
              </a:rPr>
              <a:t>02</a:t>
            </a:r>
            <a:endParaRPr lang="en-US" sz="1450" dirty="0"/>
          </a:p>
        </p:txBody>
      </p:sp>
      <p:sp>
        <p:nvSpPr>
          <p:cNvPr id="9" name="Shape 6"/>
          <p:cNvSpPr/>
          <p:nvPr/>
        </p:nvSpPr>
        <p:spPr>
          <a:xfrm>
            <a:off x="6134814" y="3624620"/>
            <a:ext cx="7847171" cy="22860"/>
          </a:xfrm>
          <a:prstGeom prst="rect">
            <a:avLst/>
          </a:prstGeom>
          <a:solidFill>
            <a:srgbClr val="151617"/>
          </a:solidFill>
          <a:ln/>
        </p:spPr>
      </p:sp>
      <p:sp>
        <p:nvSpPr>
          <p:cNvPr id="10" name="Text 7"/>
          <p:cNvSpPr/>
          <p:nvPr/>
        </p:nvSpPr>
        <p:spPr>
          <a:xfrm>
            <a:off x="6134814" y="3762970"/>
            <a:ext cx="2833807" cy="289441"/>
          </a:xfrm>
          <a:prstGeom prst="rect">
            <a:avLst/>
          </a:prstGeom>
          <a:noFill/>
          <a:ln/>
        </p:spPr>
        <p:txBody>
          <a:bodyPr wrap="none" lIns="0" tIns="0" rIns="0" bIns="0" rtlCol="0" anchor="t"/>
          <a:lstStyle/>
          <a:p>
            <a:pPr algn="l" indent="0" marL="0">
              <a:lnSpc>
                <a:spcPts val="2250"/>
              </a:lnSpc>
              <a:buNone/>
            </a:pPr>
            <a:r>
              <a:rPr lang="en-US" sz="1800" b="1" dirty="0">
                <a:solidFill>
                  <a:srgbClr val="151617"/>
                </a:solidFill>
                <a:latin typeface="Montserrat Black" pitchFamily="34" charset="0"/>
                <a:ea typeface="Montserrat Black" pitchFamily="34" charset="-122"/>
                <a:cs typeface="Montserrat Black" pitchFamily="34" charset="-120"/>
              </a:rPr>
              <a:t>Missing Data Handling</a:t>
            </a:r>
            <a:endParaRPr lang="en-US" sz="1800" dirty="0"/>
          </a:p>
        </p:txBody>
      </p:sp>
      <p:sp>
        <p:nvSpPr>
          <p:cNvPr id="11" name="Text 8"/>
          <p:cNvSpPr/>
          <p:nvPr/>
        </p:nvSpPr>
        <p:spPr>
          <a:xfrm>
            <a:off x="6134814" y="4163497"/>
            <a:ext cx="7847171" cy="296347"/>
          </a:xfrm>
          <a:prstGeom prst="rect">
            <a:avLst/>
          </a:prstGeom>
          <a:noFill/>
          <a:ln/>
        </p:spPr>
        <p:txBody>
          <a:bodyPr wrap="none" lIns="0" tIns="0" rIns="0" bIns="0" rtlCol="0" anchor="t"/>
          <a:lstStyle/>
          <a:p>
            <a:pPr algn="l" indent="0" marL="0">
              <a:lnSpc>
                <a:spcPts val="2300"/>
              </a:lnSpc>
              <a:buNone/>
            </a:pPr>
            <a:r>
              <a:rPr lang="en-US" sz="1450" dirty="0">
                <a:solidFill>
                  <a:srgbClr val="151617"/>
                </a:solidFill>
                <a:latin typeface="Inconsolata" pitchFamily="34" charset="0"/>
                <a:ea typeface="Inconsolata" pitchFamily="34" charset="-122"/>
                <a:cs typeface="Inconsolata" pitchFamily="34" charset="-120"/>
              </a:rPr>
              <a:t>Imputed Review Rating nulls using median rating per product category</a:t>
            </a:r>
            <a:endParaRPr lang="en-US" sz="1450" dirty="0"/>
          </a:p>
        </p:txBody>
      </p:sp>
      <p:sp>
        <p:nvSpPr>
          <p:cNvPr id="12" name="Text 9"/>
          <p:cNvSpPr/>
          <p:nvPr/>
        </p:nvSpPr>
        <p:spPr>
          <a:xfrm>
            <a:off x="6134814" y="4784050"/>
            <a:ext cx="185261" cy="231577"/>
          </a:xfrm>
          <a:prstGeom prst="rect">
            <a:avLst/>
          </a:prstGeom>
          <a:noFill/>
          <a:ln/>
        </p:spPr>
        <p:txBody>
          <a:bodyPr wrap="none" lIns="0" tIns="0" rIns="0" bIns="0" rtlCol="0" anchor="t"/>
          <a:lstStyle/>
          <a:p>
            <a:pPr algn="l" indent="0" marL="0">
              <a:lnSpc>
                <a:spcPts val="2300"/>
              </a:lnSpc>
              <a:buNone/>
            </a:pPr>
            <a:r>
              <a:rPr lang="en-US" sz="1450" dirty="0">
                <a:solidFill>
                  <a:srgbClr val="151617"/>
                </a:solidFill>
                <a:latin typeface="Montserrat Light" pitchFamily="34" charset="0"/>
                <a:ea typeface="Montserrat Light" pitchFamily="34" charset="-122"/>
                <a:cs typeface="Montserrat Light" pitchFamily="34" charset="-120"/>
              </a:rPr>
              <a:t>03</a:t>
            </a:r>
            <a:endParaRPr lang="en-US" sz="1450" dirty="0"/>
          </a:p>
        </p:txBody>
      </p:sp>
      <p:sp>
        <p:nvSpPr>
          <p:cNvPr id="13" name="Shape 10"/>
          <p:cNvSpPr/>
          <p:nvPr/>
        </p:nvSpPr>
        <p:spPr>
          <a:xfrm>
            <a:off x="6134814" y="5076111"/>
            <a:ext cx="7847171" cy="22860"/>
          </a:xfrm>
          <a:prstGeom prst="rect">
            <a:avLst/>
          </a:prstGeom>
          <a:solidFill>
            <a:srgbClr val="151617"/>
          </a:solidFill>
          <a:ln/>
        </p:spPr>
      </p:sp>
      <p:sp>
        <p:nvSpPr>
          <p:cNvPr id="14" name="Text 11"/>
          <p:cNvSpPr/>
          <p:nvPr/>
        </p:nvSpPr>
        <p:spPr>
          <a:xfrm>
            <a:off x="6134814" y="5214461"/>
            <a:ext cx="2573417" cy="289441"/>
          </a:xfrm>
          <a:prstGeom prst="rect">
            <a:avLst/>
          </a:prstGeom>
          <a:noFill/>
          <a:ln/>
        </p:spPr>
        <p:txBody>
          <a:bodyPr wrap="none" lIns="0" tIns="0" rIns="0" bIns="0" rtlCol="0" anchor="t"/>
          <a:lstStyle/>
          <a:p>
            <a:pPr algn="l" indent="0" marL="0">
              <a:lnSpc>
                <a:spcPts val="2250"/>
              </a:lnSpc>
              <a:buNone/>
            </a:pPr>
            <a:r>
              <a:rPr lang="en-US" sz="1800" b="1" dirty="0">
                <a:solidFill>
                  <a:srgbClr val="151617"/>
                </a:solidFill>
                <a:latin typeface="Montserrat Black" pitchFamily="34" charset="0"/>
                <a:ea typeface="Montserrat Black" pitchFamily="34" charset="-122"/>
                <a:cs typeface="Montserrat Black" pitchFamily="34" charset="-120"/>
              </a:rPr>
              <a:t>Feature Engineering</a:t>
            </a:r>
            <a:endParaRPr lang="en-US" sz="1800" dirty="0"/>
          </a:p>
        </p:txBody>
      </p:sp>
      <p:sp>
        <p:nvSpPr>
          <p:cNvPr id="15" name="Text 12"/>
          <p:cNvSpPr/>
          <p:nvPr/>
        </p:nvSpPr>
        <p:spPr>
          <a:xfrm>
            <a:off x="6134814" y="5614988"/>
            <a:ext cx="7847171" cy="296347"/>
          </a:xfrm>
          <a:prstGeom prst="rect">
            <a:avLst/>
          </a:prstGeom>
          <a:noFill/>
          <a:ln/>
        </p:spPr>
        <p:txBody>
          <a:bodyPr wrap="none" lIns="0" tIns="0" rIns="0" bIns="0" rtlCol="0" anchor="t"/>
          <a:lstStyle/>
          <a:p>
            <a:pPr algn="l" indent="0" marL="0">
              <a:lnSpc>
                <a:spcPts val="2300"/>
              </a:lnSpc>
              <a:buNone/>
            </a:pPr>
            <a:r>
              <a:rPr lang="en-US" sz="1450" dirty="0">
                <a:solidFill>
                  <a:srgbClr val="151617"/>
                </a:solidFill>
                <a:latin typeface="Inconsolata" pitchFamily="34" charset="0"/>
                <a:ea typeface="Inconsolata" pitchFamily="34" charset="-122"/>
                <a:cs typeface="Inconsolata" pitchFamily="34" charset="-120"/>
              </a:rPr>
              <a:t>Created age_group bins and purchase_frequency_days from transaction data</a:t>
            </a:r>
            <a:endParaRPr lang="en-US" sz="1450" dirty="0"/>
          </a:p>
        </p:txBody>
      </p:sp>
      <p:sp>
        <p:nvSpPr>
          <p:cNvPr id="16" name="Text 13"/>
          <p:cNvSpPr/>
          <p:nvPr/>
        </p:nvSpPr>
        <p:spPr>
          <a:xfrm>
            <a:off x="6134814" y="6235541"/>
            <a:ext cx="185261" cy="231577"/>
          </a:xfrm>
          <a:prstGeom prst="rect">
            <a:avLst/>
          </a:prstGeom>
          <a:noFill/>
          <a:ln/>
        </p:spPr>
        <p:txBody>
          <a:bodyPr wrap="none" lIns="0" tIns="0" rIns="0" bIns="0" rtlCol="0" anchor="t"/>
          <a:lstStyle/>
          <a:p>
            <a:pPr algn="l" indent="0" marL="0">
              <a:lnSpc>
                <a:spcPts val="2300"/>
              </a:lnSpc>
              <a:buNone/>
            </a:pPr>
            <a:r>
              <a:rPr lang="en-US" sz="1450" dirty="0">
                <a:solidFill>
                  <a:srgbClr val="151617"/>
                </a:solidFill>
                <a:latin typeface="Montserrat Light" pitchFamily="34" charset="0"/>
                <a:ea typeface="Montserrat Light" pitchFamily="34" charset="-122"/>
                <a:cs typeface="Montserrat Light" pitchFamily="34" charset="-120"/>
              </a:rPr>
              <a:t>04</a:t>
            </a:r>
            <a:endParaRPr lang="en-US" sz="1450" dirty="0"/>
          </a:p>
        </p:txBody>
      </p:sp>
      <p:sp>
        <p:nvSpPr>
          <p:cNvPr id="17" name="Shape 14"/>
          <p:cNvSpPr/>
          <p:nvPr/>
        </p:nvSpPr>
        <p:spPr>
          <a:xfrm>
            <a:off x="6134814" y="6527602"/>
            <a:ext cx="7847171" cy="22860"/>
          </a:xfrm>
          <a:prstGeom prst="rect">
            <a:avLst/>
          </a:prstGeom>
          <a:solidFill>
            <a:srgbClr val="151617"/>
          </a:solidFill>
          <a:ln/>
        </p:spPr>
      </p:sp>
      <p:sp>
        <p:nvSpPr>
          <p:cNvPr id="18" name="Text 15"/>
          <p:cNvSpPr/>
          <p:nvPr/>
        </p:nvSpPr>
        <p:spPr>
          <a:xfrm>
            <a:off x="6134814" y="6665952"/>
            <a:ext cx="2658070" cy="289441"/>
          </a:xfrm>
          <a:prstGeom prst="rect">
            <a:avLst/>
          </a:prstGeom>
          <a:noFill/>
          <a:ln/>
        </p:spPr>
        <p:txBody>
          <a:bodyPr wrap="none" lIns="0" tIns="0" rIns="0" bIns="0" rtlCol="0" anchor="t"/>
          <a:lstStyle/>
          <a:p>
            <a:pPr algn="l" indent="0" marL="0">
              <a:lnSpc>
                <a:spcPts val="2250"/>
              </a:lnSpc>
              <a:buNone/>
            </a:pPr>
            <a:r>
              <a:rPr lang="en-US" sz="1800" b="1" dirty="0">
                <a:solidFill>
                  <a:srgbClr val="151617"/>
                </a:solidFill>
                <a:latin typeface="Montserrat Black" pitchFamily="34" charset="0"/>
                <a:ea typeface="Montserrat Black" pitchFamily="34" charset="-122"/>
                <a:cs typeface="Montserrat Black" pitchFamily="34" charset="-120"/>
              </a:rPr>
              <a:t>Database Integration</a:t>
            </a:r>
            <a:endParaRPr lang="en-US" sz="1800" dirty="0"/>
          </a:p>
        </p:txBody>
      </p:sp>
      <p:sp>
        <p:nvSpPr>
          <p:cNvPr id="19" name="Text 16"/>
          <p:cNvSpPr/>
          <p:nvPr/>
        </p:nvSpPr>
        <p:spPr>
          <a:xfrm>
            <a:off x="6134814" y="7066478"/>
            <a:ext cx="7847171" cy="296347"/>
          </a:xfrm>
          <a:prstGeom prst="rect">
            <a:avLst/>
          </a:prstGeom>
          <a:noFill/>
          <a:ln/>
        </p:spPr>
        <p:txBody>
          <a:bodyPr wrap="none" lIns="0" tIns="0" rIns="0" bIns="0" rtlCol="0" anchor="t"/>
          <a:lstStyle/>
          <a:p>
            <a:pPr algn="l" indent="0" marL="0">
              <a:lnSpc>
                <a:spcPts val="2300"/>
              </a:lnSpc>
              <a:buNone/>
            </a:pPr>
            <a:r>
              <a:rPr lang="en-US" sz="1450" dirty="0">
                <a:solidFill>
                  <a:srgbClr val="151617"/>
                </a:solidFill>
                <a:latin typeface="Inconsolata" pitchFamily="34" charset="0"/>
                <a:ea typeface="Inconsolata" pitchFamily="34" charset="-122"/>
                <a:cs typeface="Inconsolata" pitchFamily="34" charset="-120"/>
              </a:rPr>
              <a:t>Connected to PostgreSQL and loaded cleaned DataFrame for SQL analysis</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52093" y="433864"/>
            <a:ext cx="6097667" cy="493038"/>
          </a:xfrm>
          <a:prstGeom prst="rect">
            <a:avLst/>
          </a:prstGeom>
          <a:noFill/>
          <a:ln/>
        </p:spPr>
        <p:txBody>
          <a:bodyPr wrap="none" lIns="0" tIns="0" rIns="0" bIns="0" rtlCol="0" anchor="t"/>
          <a:lstStyle/>
          <a:p>
            <a:pPr algn="l" indent="0" marL="0">
              <a:lnSpc>
                <a:spcPts val="3850"/>
              </a:lnSpc>
              <a:buNone/>
            </a:pPr>
            <a:r>
              <a:rPr lang="en-US" sz="3100" b="1" dirty="0">
                <a:solidFill>
                  <a:srgbClr val="151617"/>
                </a:solidFill>
                <a:latin typeface="Montserrat Black" pitchFamily="34" charset="0"/>
                <a:ea typeface="Montserrat Black" pitchFamily="34" charset="-122"/>
                <a:cs typeface="Montserrat Black" pitchFamily="34" charset="-120"/>
              </a:rPr>
              <a:t>Revenue Analysis by Gender</a:t>
            </a:r>
            <a:endParaRPr lang="en-US" sz="3100" dirty="0"/>
          </a:p>
        </p:txBody>
      </p:sp>
      <p:pic>
        <p:nvPicPr>
          <p:cNvPr id="3" name="Image 0" descr="preencoded.png">    </p:cNvPr>
          <p:cNvPicPr>
            <a:picLocks noChangeAspect="1"/>
          </p:cNvPicPr>
          <p:nvPr/>
        </p:nvPicPr>
        <p:blipFill>
          <a:blip r:embed="rId1"/>
          <a:stretch>
            <a:fillRect/>
          </a:stretch>
        </p:blipFill>
        <p:spPr>
          <a:xfrm>
            <a:off x="552093" y="1340882"/>
            <a:ext cx="7961709" cy="7961709"/>
          </a:xfrm>
          <a:prstGeom prst="rect">
            <a:avLst/>
          </a:prstGeom>
        </p:spPr>
      </p:pic>
      <p:sp>
        <p:nvSpPr>
          <p:cNvPr id="4" name="Text 1"/>
          <p:cNvSpPr/>
          <p:nvPr/>
        </p:nvSpPr>
        <p:spPr>
          <a:xfrm>
            <a:off x="8906232" y="1321237"/>
            <a:ext cx="1972032" cy="246459"/>
          </a:xfrm>
          <a:prstGeom prst="rect">
            <a:avLst/>
          </a:prstGeom>
          <a:noFill/>
          <a:ln/>
        </p:spPr>
        <p:txBody>
          <a:bodyPr wrap="none" lIns="0" tIns="0" rIns="0" bIns="0" rtlCol="0" anchor="t"/>
          <a:lstStyle/>
          <a:p>
            <a:pPr algn="l" indent="0" marL="0">
              <a:lnSpc>
                <a:spcPts val="1900"/>
              </a:lnSpc>
              <a:buNone/>
            </a:pPr>
            <a:r>
              <a:rPr lang="en-US" sz="1550" b="1" dirty="0">
                <a:solidFill>
                  <a:srgbClr val="151617"/>
                </a:solidFill>
                <a:latin typeface="Montserrat Black" pitchFamily="34" charset="0"/>
                <a:ea typeface="Montserrat Black" pitchFamily="34" charset="-122"/>
                <a:cs typeface="Montserrat Black" pitchFamily="34" charset="-120"/>
              </a:rPr>
              <a:t>Key Finding</a:t>
            </a:r>
            <a:endParaRPr lang="en-US" sz="1550" dirty="0"/>
          </a:p>
        </p:txBody>
      </p:sp>
      <p:sp>
        <p:nvSpPr>
          <p:cNvPr id="5" name="Text 2"/>
          <p:cNvSpPr/>
          <p:nvPr/>
        </p:nvSpPr>
        <p:spPr>
          <a:xfrm>
            <a:off x="8906232" y="1725454"/>
            <a:ext cx="5179576" cy="757238"/>
          </a:xfrm>
          <a:prstGeom prst="rect">
            <a:avLst/>
          </a:prstGeom>
          <a:noFill/>
          <a:ln/>
        </p:spPr>
        <p:txBody>
          <a:bodyPr wrap="square" lIns="0" tIns="0" rIns="0" bIns="0" rtlCol="0" anchor="t"/>
          <a:lstStyle/>
          <a:p>
            <a:pPr algn="l" indent="0" marL="0">
              <a:lnSpc>
                <a:spcPts val="1950"/>
              </a:lnSpc>
              <a:buNone/>
            </a:pPr>
            <a:r>
              <a:rPr lang="en-US" sz="1200" dirty="0">
                <a:solidFill>
                  <a:srgbClr val="151617"/>
                </a:solidFill>
                <a:latin typeface="Inconsolata" pitchFamily="34" charset="0"/>
                <a:ea typeface="Inconsolata" pitchFamily="34" charset="-122"/>
                <a:cs typeface="Inconsolata" pitchFamily="34" charset="-120"/>
              </a:rPr>
              <a:t>Compared total revenue generated by male versus female customers to identify gender-based spending patterns and opportunities for targeted marketing campaigns.</a:t>
            </a:r>
            <a:endParaRPr lang="en-US" sz="1200" dirty="0"/>
          </a:p>
        </p:txBody>
      </p:sp>
      <p:sp>
        <p:nvSpPr>
          <p:cNvPr id="6" name="Text 3"/>
          <p:cNvSpPr/>
          <p:nvPr/>
        </p:nvSpPr>
        <p:spPr>
          <a:xfrm>
            <a:off x="8906232" y="2624614"/>
            <a:ext cx="5179576" cy="504825"/>
          </a:xfrm>
          <a:prstGeom prst="rect">
            <a:avLst/>
          </a:prstGeom>
          <a:noFill/>
          <a:ln/>
        </p:spPr>
        <p:txBody>
          <a:bodyPr wrap="square" lIns="0" tIns="0" rIns="0" bIns="0" rtlCol="0" anchor="t"/>
          <a:lstStyle/>
          <a:p>
            <a:pPr algn="l" indent="0" marL="0">
              <a:lnSpc>
                <a:spcPts val="1950"/>
              </a:lnSpc>
              <a:buNone/>
            </a:pPr>
            <a:r>
              <a:rPr lang="en-US" sz="1200" dirty="0">
                <a:solidFill>
                  <a:srgbClr val="151617"/>
                </a:solidFill>
                <a:latin typeface="Inconsolata" pitchFamily="34" charset="0"/>
                <a:ea typeface="Inconsolata" pitchFamily="34" charset="-122"/>
                <a:cs typeface="Inconsolata" pitchFamily="34" charset="-120"/>
              </a:rPr>
              <a:t>This analysis helps optimize product positioning and promotional strategies for different customer segments.</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15923"/>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151617"/>
                </a:solidFill>
                <a:latin typeface="Montserrat Black" pitchFamily="34" charset="0"/>
                <a:ea typeface="Montserrat Black" pitchFamily="34" charset="-122"/>
                <a:cs typeface="Montserrat Black" pitchFamily="34" charset="-120"/>
              </a:rPr>
              <a:t>Customer Spending Insights</a:t>
            </a:r>
            <a:endParaRPr lang="en-US" sz="4450" dirty="0"/>
          </a:p>
        </p:txBody>
      </p:sp>
      <p:sp>
        <p:nvSpPr>
          <p:cNvPr id="4" name="Shape 1"/>
          <p:cNvSpPr/>
          <p:nvPr/>
        </p:nvSpPr>
        <p:spPr>
          <a:xfrm>
            <a:off x="6280190" y="2473643"/>
            <a:ext cx="3664744" cy="3128129"/>
          </a:xfrm>
          <a:prstGeom prst="roundRect">
            <a:avLst>
              <a:gd name="adj" fmla="val 292"/>
            </a:avLst>
          </a:prstGeom>
          <a:solidFill>
            <a:srgbClr val="F8ECE4"/>
          </a:solidFill>
          <a:ln w="7620">
            <a:solidFill>
              <a:srgbClr val="151617"/>
            </a:solidFill>
            <a:prstDash val="solid"/>
          </a:ln>
          <a:effectLst>
            <a:outerShdw sx="100000" sy="100000" kx="0" ky="0" algn="bl" rotWithShape="0" blurRad="0" dist="20320" dir="2700000">
              <a:srgbClr val="151617">
                <a:alpha val="100000"/>
              </a:srgbClr>
            </a:outerShdw>
          </a:effectLst>
        </p:spPr>
      </p:sp>
      <p:sp>
        <p:nvSpPr>
          <p:cNvPr id="5" name="Text 2"/>
          <p:cNvSpPr/>
          <p:nvPr/>
        </p:nvSpPr>
        <p:spPr>
          <a:xfrm>
            <a:off x="6514624" y="2708077"/>
            <a:ext cx="3195876" cy="708660"/>
          </a:xfrm>
          <a:prstGeom prst="rect">
            <a:avLst/>
          </a:prstGeom>
          <a:noFill/>
          <a:ln/>
        </p:spPr>
        <p:txBody>
          <a:bodyPr wrap="squar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High-Spending Discount Users</a:t>
            </a:r>
            <a:endParaRPr lang="en-US" sz="2200" dirty="0"/>
          </a:p>
        </p:txBody>
      </p:sp>
      <p:sp>
        <p:nvSpPr>
          <p:cNvPr id="6" name="Text 3"/>
          <p:cNvSpPr/>
          <p:nvPr/>
        </p:nvSpPr>
        <p:spPr>
          <a:xfrm>
            <a:off x="6514624" y="3552825"/>
            <a:ext cx="3195876" cy="1814513"/>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Identified customers who used discounts but still spent above average purchase amount—valuable segment for retention.</a:t>
            </a:r>
            <a:endParaRPr lang="en-US" sz="1750" dirty="0"/>
          </a:p>
        </p:txBody>
      </p:sp>
      <p:sp>
        <p:nvSpPr>
          <p:cNvPr id="7" name="Shape 4"/>
          <p:cNvSpPr/>
          <p:nvPr/>
        </p:nvSpPr>
        <p:spPr>
          <a:xfrm>
            <a:off x="10171748" y="2473643"/>
            <a:ext cx="3664863" cy="3128129"/>
          </a:xfrm>
          <a:prstGeom prst="roundRect">
            <a:avLst>
              <a:gd name="adj" fmla="val 292"/>
            </a:avLst>
          </a:prstGeom>
          <a:solidFill>
            <a:srgbClr val="F8ECE4"/>
          </a:solidFill>
          <a:ln w="7620">
            <a:solidFill>
              <a:srgbClr val="151617"/>
            </a:solidFill>
            <a:prstDash val="solid"/>
          </a:ln>
          <a:effectLst>
            <a:outerShdw sx="100000" sy="100000" kx="0" ky="0" algn="bl" rotWithShape="0" blurRad="0" dist="20320" dir="2700000">
              <a:srgbClr val="151617">
                <a:alpha val="100000"/>
              </a:srgbClr>
            </a:outerShdw>
          </a:effectLst>
        </p:spPr>
      </p:sp>
      <p:sp>
        <p:nvSpPr>
          <p:cNvPr id="8" name="Text 5"/>
          <p:cNvSpPr/>
          <p:nvPr/>
        </p:nvSpPr>
        <p:spPr>
          <a:xfrm>
            <a:off x="10406182" y="2708077"/>
            <a:ext cx="3055858" cy="354330"/>
          </a:xfrm>
          <a:prstGeom prst="rect">
            <a:avLst/>
          </a:prstGeom>
          <a:noFill/>
          <a:ln/>
        </p:spPr>
        <p:txBody>
          <a:bodyPr wrap="non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Top-Rated Products</a:t>
            </a:r>
            <a:endParaRPr lang="en-US" sz="2200" dirty="0"/>
          </a:p>
        </p:txBody>
      </p:sp>
      <p:sp>
        <p:nvSpPr>
          <p:cNvPr id="9" name="Text 6"/>
          <p:cNvSpPr/>
          <p:nvPr/>
        </p:nvSpPr>
        <p:spPr>
          <a:xfrm>
            <a:off x="10406182" y="3198495"/>
            <a:ext cx="3195995" cy="1451610"/>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Found the 5 products with highest average review ratings to guide inventory and marketing focus.</a:t>
            </a:r>
            <a:endParaRPr lang="en-US" sz="1750" dirty="0"/>
          </a:p>
        </p:txBody>
      </p:sp>
      <p:sp>
        <p:nvSpPr>
          <p:cNvPr id="10" name="Shape 7"/>
          <p:cNvSpPr/>
          <p:nvPr/>
        </p:nvSpPr>
        <p:spPr>
          <a:xfrm>
            <a:off x="6280190" y="5828586"/>
            <a:ext cx="7556421" cy="1685092"/>
          </a:xfrm>
          <a:prstGeom prst="roundRect">
            <a:avLst>
              <a:gd name="adj" fmla="val 543"/>
            </a:avLst>
          </a:prstGeom>
          <a:solidFill>
            <a:srgbClr val="F8ECE4"/>
          </a:solidFill>
          <a:ln w="7620">
            <a:solidFill>
              <a:srgbClr val="151617"/>
            </a:solidFill>
            <a:prstDash val="solid"/>
          </a:ln>
          <a:effectLst>
            <a:outerShdw sx="100000" sy="100000" kx="0" ky="0" algn="bl" rotWithShape="0" blurRad="0" dist="20320" dir="2700000">
              <a:srgbClr val="151617">
                <a:alpha val="100000"/>
              </a:srgbClr>
            </a:outerShdw>
          </a:effectLst>
        </p:spPr>
      </p:sp>
      <p:sp>
        <p:nvSpPr>
          <p:cNvPr id="11" name="Text 8"/>
          <p:cNvSpPr/>
          <p:nvPr/>
        </p:nvSpPr>
        <p:spPr>
          <a:xfrm>
            <a:off x="6514624" y="6063020"/>
            <a:ext cx="3315176" cy="354330"/>
          </a:xfrm>
          <a:prstGeom prst="rect">
            <a:avLst/>
          </a:prstGeom>
          <a:noFill/>
          <a:ln/>
        </p:spPr>
        <p:txBody>
          <a:bodyPr wrap="non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Shipping Preferences</a:t>
            </a:r>
            <a:endParaRPr lang="en-US" sz="2200" dirty="0"/>
          </a:p>
        </p:txBody>
      </p:sp>
      <p:sp>
        <p:nvSpPr>
          <p:cNvPr id="12" name="Text 9"/>
          <p:cNvSpPr/>
          <p:nvPr/>
        </p:nvSpPr>
        <p:spPr>
          <a:xfrm>
            <a:off x="6514624" y="6553438"/>
            <a:ext cx="7087553" cy="725805"/>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Compared average purchase amounts between Standard and Express shipping to understand premium service adoption.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92217" y="465296"/>
            <a:ext cx="4649153" cy="528757"/>
          </a:xfrm>
          <a:prstGeom prst="rect">
            <a:avLst/>
          </a:prstGeom>
          <a:noFill/>
          <a:ln/>
        </p:spPr>
        <p:txBody>
          <a:bodyPr wrap="none" lIns="0" tIns="0" rIns="0" bIns="0" rtlCol="0" anchor="t"/>
          <a:lstStyle/>
          <a:p>
            <a:pPr algn="l" indent="0" marL="0">
              <a:lnSpc>
                <a:spcPts val="4150"/>
              </a:lnSpc>
              <a:buNone/>
            </a:pPr>
            <a:r>
              <a:rPr lang="en-US" sz="3300" b="1" dirty="0">
                <a:solidFill>
                  <a:srgbClr val="151617"/>
                </a:solidFill>
                <a:latin typeface="Montserrat Black" pitchFamily="34" charset="0"/>
                <a:ea typeface="Montserrat Black" pitchFamily="34" charset="-122"/>
                <a:cs typeface="Montserrat Black" pitchFamily="34" charset="-120"/>
              </a:rPr>
              <a:t>Subscription Impact</a:t>
            </a:r>
            <a:endParaRPr lang="en-US" sz="3300" dirty="0"/>
          </a:p>
        </p:txBody>
      </p:sp>
      <p:sp>
        <p:nvSpPr>
          <p:cNvPr id="3" name="Text 1"/>
          <p:cNvSpPr/>
          <p:nvPr/>
        </p:nvSpPr>
        <p:spPr>
          <a:xfrm>
            <a:off x="592217" y="1416963"/>
            <a:ext cx="3689747" cy="264438"/>
          </a:xfrm>
          <a:prstGeom prst="rect">
            <a:avLst/>
          </a:prstGeom>
          <a:noFill/>
          <a:ln/>
        </p:spPr>
        <p:txBody>
          <a:bodyPr wrap="none" lIns="0" tIns="0" rIns="0" bIns="0" rtlCol="0" anchor="t"/>
          <a:lstStyle/>
          <a:p>
            <a:pPr algn="l" indent="0" marL="0">
              <a:lnSpc>
                <a:spcPts val="2050"/>
              </a:lnSpc>
              <a:buNone/>
            </a:pPr>
            <a:r>
              <a:rPr lang="en-US" sz="1650" b="1" dirty="0">
                <a:solidFill>
                  <a:srgbClr val="151617"/>
                </a:solidFill>
                <a:latin typeface="Montserrat Black" pitchFamily="34" charset="0"/>
                <a:ea typeface="Montserrat Black" pitchFamily="34" charset="-122"/>
                <a:cs typeface="Montserrat Black" pitchFamily="34" charset="-120"/>
              </a:rPr>
              <a:t>Subscribers vs. Non-Subscribers</a:t>
            </a:r>
            <a:endParaRPr lang="en-US" sz="1650" dirty="0"/>
          </a:p>
        </p:txBody>
      </p:sp>
      <p:sp>
        <p:nvSpPr>
          <p:cNvPr id="4" name="Text 2"/>
          <p:cNvSpPr/>
          <p:nvPr/>
        </p:nvSpPr>
        <p:spPr>
          <a:xfrm>
            <a:off x="592217" y="1850588"/>
            <a:ext cx="6516648" cy="541258"/>
          </a:xfrm>
          <a:prstGeom prst="rect">
            <a:avLst/>
          </a:prstGeom>
          <a:noFill/>
          <a:ln/>
        </p:spPr>
        <p:txBody>
          <a:bodyPr wrap="square" lIns="0" tIns="0" rIns="0" bIns="0" rtlCol="0" anchor="t"/>
          <a:lstStyle/>
          <a:p>
            <a:pPr algn="l" indent="0" marL="0">
              <a:lnSpc>
                <a:spcPts val="2100"/>
              </a:lnSpc>
              <a:buNone/>
            </a:pPr>
            <a:r>
              <a:rPr lang="en-US" sz="1300" dirty="0">
                <a:solidFill>
                  <a:srgbClr val="151617"/>
                </a:solidFill>
                <a:latin typeface="Inconsolata" pitchFamily="34" charset="0"/>
                <a:ea typeface="Inconsolata" pitchFamily="34" charset="-122"/>
                <a:cs typeface="Inconsolata" pitchFamily="34" charset="-120"/>
              </a:rPr>
              <a:t>Subscribers show higher average spend and contribute significantly more to total revenue.</a:t>
            </a:r>
            <a:endParaRPr lang="en-US" sz="1300" dirty="0"/>
          </a:p>
        </p:txBody>
      </p:sp>
      <p:sp>
        <p:nvSpPr>
          <p:cNvPr id="5" name="Text 3"/>
          <p:cNvSpPr/>
          <p:nvPr/>
        </p:nvSpPr>
        <p:spPr>
          <a:xfrm>
            <a:off x="592217" y="2544128"/>
            <a:ext cx="6516648" cy="270629"/>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151617"/>
                </a:solidFill>
                <a:latin typeface="Inconsolata" pitchFamily="34" charset="0"/>
                <a:ea typeface="Inconsolata" pitchFamily="34" charset="-122"/>
                <a:cs typeface="Inconsolata" pitchFamily="34" charset="-120"/>
              </a:rPr>
              <a:t>Higher lifetime value</a:t>
            </a:r>
            <a:endParaRPr lang="en-US" sz="1300" dirty="0"/>
          </a:p>
        </p:txBody>
      </p:sp>
      <p:sp>
        <p:nvSpPr>
          <p:cNvPr id="6" name="Text 4"/>
          <p:cNvSpPr/>
          <p:nvPr/>
        </p:nvSpPr>
        <p:spPr>
          <a:xfrm>
            <a:off x="592217" y="2873931"/>
            <a:ext cx="6516648" cy="270629"/>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151617"/>
                </a:solidFill>
                <a:latin typeface="Inconsolata" pitchFamily="34" charset="0"/>
                <a:ea typeface="Inconsolata" pitchFamily="34" charset="-122"/>
                <a:cs typeface="Inconsolata" pitchFamily="34" charset="-120"/>
              </a:rPr>
              <a:t>More consistent purchase patterns</a:t>
            </a:r>
            <a:endParaRPr lang="en-US" sz="1300" dirty="0"/>
          </a:p>
        </p:txBody>
      </p:sp>
      <p:sp>
        <p:nvSpPr>
          <p:cNvPr id="7" name="Text 5"/>
          <p:cNvSpPr/>
          <p:nvPr/>
        </p:nvSpPr>
        <p:spPr>
          <a:xfrm>
            <a:off x="592217" y="3203734"/>
            <a:ext cx="6516648" cy="270629"/>
          </a:xfrm>
          <a:prstGeom prst="rect">
            <a:avLst/>
          </a:prstGeom>
          <a:noFill/>
          <a:ln/>
        </p:spPr>
        <p:txBody>
          <a:bodyPr wrap="none" lIns="0" tIns="0" rIns="0" bIns="0" rtlCol="0" anchor="t"/>
          <a:lstStyle/>
          <a:p>
            <a:pPr algn="l" marL="342900" indent="-342900">
              <a:lnSpc>
                <a:spcPts val="2100"/>
              </a:lnSpc>
              <a:buSzPct val="100000"/>
              <a:buChar char="•"/>
            </a:pPr>
            <a:r>
              <a:rPr lang="en-US" sz="1300" dirty="0">
                <a:solidFill>
                  <a:srgbClr val="151617"/>
                </a:solidFill>
                <a:latin typeface="Inconsolata" pitchFamily="34" charset="0"/>
                <a:ea typeface="Inconsolata" pitchFamily="34" charset="-122"/>
                <a:cs typeface="Inconsolata" pitchFamily="34" charset="-120"/>
              </a:rPr>
              <a:t>Greater brand loyalty</a:t>
            </a:r>
            <a:endParaRPr lang="en-US" sz="1300" dirty="0"/>
          </a:p>
        </p:txBody>
      </p:sp>
      <p:pic>
        <p:nvPicPr>
          <p:cNvPr id="8" name="Image 0" descr="preencoded.png">    </p:cNvPr>
          <p:cNvPicPr>
            <a:picLocks noChangeAspect="1"/>
          </p:cNvPicPr>
          <p:nvPr/>
        </p:nvPicPr>
        <p:blipFill>
          <a:blip r:embed="rId1"/>
          <a:stretch>
            <a:fillRect/>
          </a:stretch>
        </p:blipFill>
        <p:spPr>
          <a:xfrm>
            <a:off x="7529155" y="1438037"/>
            <a:ext cx="6516648" cy="6516648"/>
          </a:xfrm>
          <a:prstGeom prst="rect">
            <a:avLst/>
          </a:prstGeom>
        </p:spPr>
      </p:pic>
      <p:sp>
        <p:nvSpPr>
          <p:cNvPr id="9" name="Text 6"/>
          <p:cNvSpPr/>
          <p:nvPr/>
        </p:nvSpPr>
        <p:spPr>
          <a:xfrm>
            <a:off x="592217" y="8335208"/>
            <a:ext cx="13445966" cy="270629"/>
          </a:xfrm>
          <a:prstGeom prst="rect">
            <a:avLst/>
          </a:prstGeom>
          <a:noFill/>
          <a:ln/>
        </p:spPr>
        <p:txBody>
          <a:bodyPr wrap="none" lIns="0" tIns="0" rIns="0" bIns="0" rtlCol="0" anchor="t"/>
          <a:lstStyle/>
          <a:p>
            <a:pPr algn="l" indent="0" marL="0">
              <a:lnSpc>
                <a:spcPts val="2100"/>
              </a:lnSpc>
              <a:buNone/>
            </a:pPr>
            <a:r>
              <a:rPr lang="en-US" sz="1300" dirty="0">
                <a:solidFill>
                  <a:srgbClr val="151617"/>
                </a:solidFill>
                <a:latin typeface="Inconsolata" pitchFamily="34" charset="0"/>
                <a:ea typeface="Inconsolata" pitchFamily="34" charset="-122"/>
                <a:cs typeface="Inconsolata" pitchFamily="34" charset="-120"/>
              </a:rPr>
              <a:t>Customers with more than 5 purchases are significantly more likely to subscribe, indicating strong correlation between repeat buying and subscription adoption.</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566029"/>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151617"/>
                </a:solidFill>
                <a:latin typeface="Montserrat Black" pitchFamily="34" charset="0"/>
                <a:ea typeface="Montserrat Black" pitchFamily="34" charset="-122"/>
                <a:cs typeface="Montserrat Black" pitchFamily="34" charset="-120"/>
              </a:rPr>
              <a:t>Product &amp; Discount Analysis</a:t>
            </a:r>
            <a:endParaRPr lang="en-US" sz="4450" dirty="0"/>
          </a:p>
        </p:txBody>
      </p:sp>
      <p:pic>
        <p:nvPicPr>
          <p:cNvPr id="4" name="Image 1" descr="preencoded.png">    </p:cNvPr>
          <p:cNvPicPr>
            <a:picLocks noChangeAspect="1"/>
          </p:cNvPicPr>
          <p:nvPr/>
        </p:nvPicPr>
        <p:blipFill>
          <a:blip r:embed="rId2"/>
          <a:stretch>
            <a:fillRect/>
          </a:stretch>
        </p:blipFill>
        <p:spPr>
          <a:xfrm>
            <a:off x="6280190" y="3323749"/>
            <a:ext cx="1134070" cy="1669852"/>
          </a:xfrm>
          <a:prstGeom prst="rect">
            <a:avLst/>
          </a:prstGeom>
        </p:spPr>
      </p:pic>
      <p:sp>
        <p:nvSpPr>
          <p:cNvPr id="5" name="Text 1"/>
          <p:cNvSpPr/>
          <p:nvPr/>
        </p:nvSpPr>
        <p:spPr>
          <a:xfrm>
            <a:off x="7641074" y="3550563"/>
            <a:ext cx="4685348" cy="354330"/>
          </a:xfrm>
          <a:prstGeom prst="rect">
            <a:avLst/>
          </a:prstGeom>
          <a:noFill/>
          <a:ln/>
        </p:spPr>
        <p:txBody>
          <a:bodyPr wrap="non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Discount-Dependent Products</a:t>
            </a:r>
            <a:endParaRPr lang="en-US" sz="2200" dirty="0"/>
          </a:p>
        </p:txBody>
      </p:sp>
      <p:sp>
        <p:nvSpPr>
          <p:cNvPr id="6" name="Text 2"/>
          <p:cNvSpPr/>
          <p:nvPr/>
        </p:nvSpPr>
        <p:spPr>
          <a:xfrm>
            <a:off x="7641074" y="4040981"/>
            <a:ext cx="6195536" cy="725805"/>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Identified 5 products with highest percentage of discounted purchases—critical for pricing strategy.</a:t>
            </a:r>
            <a:endParaRPr lang="en-US" sz="1750" dirty="0"/>
          </a:p>
        </p:txBody>
      </p:sp>
      <p:pic>
        <p:nvPicPr>
          <p:cNvPr id="7" name="Image 2" descr="preencoded.png">    </p:cNvPr>
          <p:cNvPicPr>
            <a:picLocks noChangeAspect="1"/>
          </p:cNvPicPr>
          <p:nvPr/>
        </p:nvPicPr>
        <p:blipFill>
          <a:blip r:embed="rId3"/>
          <a:stretch>
            <a:fillRect/>
          </a:stretch>
        </p:blipFill>
        <p:spPr>
          <a:xfrm>
            <a:off x="6280190" y="4993600"/>
            <a:ext cx="1134070" cy="1669852"/>
          </a:xfrm>
          <a:prstGeom prst="rect">
            <a:avLst/>
          </a:prstGeom>
        </p:spPr>
      </p:pic>
      <p:sp>
        <p:nvSpPr>
          <p:cNvPr id="8" name="Text 3"/>
          <p:cNvSpPr/>
          <p:nvPr/>
        </p:nvSpPr>
        <p:spPr>
          <a:xfrm>
            <a:off x="7641074" y="5220414"/>
            <a:ext cx="4129921" cy="354330"/>
          </a:xfrm>
          <a:prstGeom prst="rect">
            <a:avLst/>
          </a:prstGeom>
          <a:noFill/>
          <a:ln/>
        </p:spPr>
        <p:txBody>
          <a:bodyPr wrap="non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Top Products per Category</a:t>
            </a:r>
            <a:endParaRPr lang="en-US" sz="2200" dirty="0"/>
          </a:p>
        </p:txBody>
      </p:sp>
      <p:sp>
        <p:nvSpPr>
          <p:cNvPr id="9" name="Text 4"/>
          <p:cNvSpPr/>
          <p:nvPr/>
        </p:nvSpPr>
        <p:spPr>
          <a:xfrm>
            <a:off x="7641074" y="5710833"/>
            <a:ext cx="6195536" cy="725805"/>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Listed the 3 most purchased items within each category to optimize inventory and merchandising.</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593056"/>
            <a:ext cx="7511296" cy="708779"/>
          </a:xfrm>
          <a:prstGeom prst="rect">
            <a:avLst/>
          </a:prstGeom>
          <a:noFill/>
          <a:ln/>
        </p:spPr>
        <p:txBody>
          <a:bodyPr wrap="none" lIns="0" tIns="0" rIns="0" bIns="0" rtlCol="0" anchor="t"/>
          <a:lstStyle/>
          <a:p>
            <a:pPr algn="l" indent="0" marL="0">
              <a:lnSpc>
                <a:spcPts val="5550"/>
              </a:lnSpc>
              <a:buNone/>
            </a:pPr>
            <a:r>
              <a:rPr lang="en-US" sz="4450" b="1" dirty="0">
                <a:solidFill>
                  <a:srgbClr val="151617"/>
                </a:solidFill>
                <a:latin typeface="Montserrat Black" pitchFamily="34" charset="0"/>
                <a:ea typeface="Montserrat Black" pitchFamily="34" charset="-122"/>
                <a:cs typeface="Montserrat Black" pitchFamily="34" charset="-120"/>
              </a:rPr>
              <a:t>Customer Segmentation</a:t>
            </a:r>
            <a:endParaRPr lang="en-US" sz="4450" dirty="0"/>
          </a:p>
        </p:txBody>
      </p:sp>
      <p:pic>
        <p:nvPicPr>
          <p:cNvPr id="3" name="Image 0" descr="preencoded.png">    </p:cNvPr>
          <p:cNvPicPr>
            <a:picLocks noChangeAspect="1"/>
          </p:cNvPicPr>
          <p:nvPr/>
        </p:nvPicPr>
        <p:blipFill>
          <a:blip r:embed="rId1"/>
          <a:stretch>
            <a:fillRect/>
          </a:stretch>
        </p:blipFill>
        <p:spPr>
          <a:xfrm>
            <a:off x="2978348" y="2755463"/>
            <a:ext cx="2152055" cy="807958"/>
          </a:xfrm>
          <a:prstGeom prst="rect">
            <a:avLst/>
          </a:prstGeom>
        </p:spPr>
      </p:pic>
      <p:sp>
        <p:nvSpPr>
          <p:cNvPr id="4" name="Text 1"/>
          <p:cNvSpPr/>
          <p:nvPr/>
        </p:nvSpPr>
        <p:spPr>
          <a:xfrm>
            <a:off x="3894892" y="3047286"/>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151617"/>
                </a:solidFill>
                <a:latin typeface="Montserrat Black" pitchFamily="34" charset="0"/>
                <a:ea typeface="Montserrat Black" pitchFamily="34" charset="-122"/>
                <a:cs typeface="Montserrat Black" pitchFamily="34" charset="-120"/>
              </a:rPr>
              <a:t>1</a:t>
            </a:r>
            <a:endParaRPr lang="en-US" sz="2500" dirty="0"/>
          </a:p>
        </p:txBody>
      </p:sp>
      <p:sp>
        <p:nvSpPr>
          <p:cNvPr id="5" name="Text 2"/>
          <p:cNvSpPr/>
          <p:nvPr/>
        </p:nvSpPr>
        <p:spPr>
          <a:xfrm>
            <a:off x="5357217" y="2982277"/>
            <a:ext cx="813078" cy="354330"/>
          </a:xfrm>
          <a:prstGeom prst="rect">
            <a:avLst/>
          </a:prstGeom>
          <a:noFill/>
          <a:ln/>
        </p:spPr>
        <p:txBody>
          <a:bodyPr wrap="non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Loyal</a:t>
            </a:r>
            <a:endParaRPr lang="en-US" sz="2200" dirty="0"/>
          </a:p>
        </p:txBody>
      </p:sp>
      <p:sp>
        <p:nvSpPr>
          <p:cNvPr id="6" name="Shape 3"/>
          <p:cNvSpPr/>
          <p:nvPr/>
        </p:nvSpPr>
        <p:spPr>
          <a:xfrm>
            <a:off x="5187077" y="3576518"/>
            <a:ext cx="8592860" cy="15240"/>
          </a:xfrm>
          <a:prstGeom prst="roundRect">
            <a:avLst>
              <a:gd name="adj" fmla="val 60000"/>
            </a:avLst>
          </a:prstGeom>
          <a:solidFill>
            <a:srgbClr val="151617"/>
          </a:solidFill>
          <a:ln/>
        </p:spPr>
      </p:sp>
      <p:pic>
        <p:nvPicPr>
          <p:cNvPr id="7" name="Image 1" descr="preencoded.png">    </p:cNvPr>
          <p:cNvPicPr>
            <a:picLocks noChangeAspect="1"/>
          </p:cNvPicPr>
          <p:nvPr/>
        </p:nvPicPr>
        <p:blipFill>
          <a:blip r:embed="rId2"/>
          <a:stretch>
            <a:fillRect/>
          </a:stretch>
        </p:blipFill>
        <p:spPr>
          <a:xfrm>
            <a:off x="1902381" y="3620095"/>
            <a:ext cx="4304109" cy="807958"/>
          </a:xfrm>
          <a:prstGeom prst="rect">
            <a:avLst/>
          </a:prstGeom>
        </p:spPr>
      </p:pic>
      <p:sp>
        <p:nvSpPr>
          <p:cNvPr id="8" name="Text 4"/>
          <p:cNvSpPr/>
          <p:nvPr/>
        </p:nvSpPr>
        <p:spPr>
          <a:xfrm>
            <a:off x="3894892" y="3824764"/>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151617"/>
                </a:solidFill>
                <a:latin typeface="Montserrat Black" pitchFamily="34" charset="0"/>
                <a:ea typeface="Montserrat Black" pitchFamily="34" charset="-122"/>
                <a:cs typeface="Montserrat Black" pitchFamily="34" charset="-120"/>
              </a:rPr>
              <a:t>2</a:t>
            </a:r>
            <a:endParaRPr lang="en-US" sz="2500" dirty="0"/>
          </a:p>
        </p:txBody>
      </p:sp>
      <p:sp>
        <p:nvSpPr>
          <p:cNvPr id="9" name="Text 5"/>
          <p:cNvSpPr/>
          <p:nvPr/>
        </p:nvSpPr>
        <p:spPr>
          <a:xfrm>
            <a:off x="6433304" y="3846909"/>
            <a:ext cx="1548051" cy="354330"/>
          </a:xfrm>
          <a:prstGeom prst="rect">
            <a:avLst/>
          </a:prstGeom>
          <a:noFill/>
          <a:ln/>
        </p:spPr>
        <p:txBody>
          <a:bodyPr wrap="non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Returning</a:t>
            </a:r>
            <a:endParaRPr lang="en-US" sz="2200" dirty="0"/>
          </a:p>
        </p:txBody>
      </p:sp>
      <p:sp>
        <p:nvSpPr>
          <p:cNvPr id="10" name="Shape 6"/>
          <p:cNvSpPr/>
          <p:nvPr/>
        </p:nvSpPr>
        <p:spPr>
          <a:xfrm>
            <a:off x="6263164" y="4441150"/>
            <a:ext cx="7516773" cy="15240"/>
          </a:xfrm>
          <a:prstGeom prst="roundRect">
            <a:avLst>
              <a:gd name="adj" fmla="val 60000"/>
            </a:avLst>
          </a:prstGeom>
          <a:solidFill>
            <a:srgbClr val="151617"/>
          </a:solidFill>
          <a:ln/>
        </p:spPr>
      </p:sp>
      <p:pic>
        <p:nvPicPr>
          <p:cNvPr id="11" name="Image 2" descr="preencoded.png">    </p:cNvPr>
          <p:cNvPicPr>
            <a:picLocks noChangeAspect="1"/>
          </p:cNvPicPr>
          <p:nvPr/>
        </p:nvPicPr>
        <p:blipFill>
          <a:blip r:embed="rId3"/>
          <a:stretch>
            <a:fillRect/>
          </a:stretch>
        </p:blipFill>
        <p:spPr>
          <a:xfrm>
            <a:off x="826294" y="4484727"/>
            <a:ext cx="6456164" cy="807958"/>
          </a:xfrm>
          <a:prstGeom prst="rect">
            <a:avLst/>
          </a:prstGeom>
        </p:spPr>
      </p:pic>
      <p:sp>
        <p:nvSpPr>
          <p:cNvPr id="12" name="Text 7"/>
          <p:cNvSpPr/>
          <p:nvPr/>
        </p:nvSpPr>
        <p:spPr>
          <a:xfrm>
            <a:off x="3894773" y="4689396"/>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151617"/>
                </a:solidFill>
                <a:latin typeface="Montserrat Black" pitchFamily="34" charset="0"/>
                <a:ea typeface="Montserrat Black" pitchFamily="34" charset="-122"/>
                <a:cs typeface="Montserrat Black" pitchFamily="34" charset="-120"/>
              </a:rPr>
              <a:t>3</a:t>
            </a:r>
            <a:endParaRPr lang="en-US" sz="2500" dirty="0"/>
          </a:p>
        </p:txBody>
      </p:sp>
      <p:sp>
        <p:nvSpPr>
          <p:cNvPr id="13" name="Text 8"/>
          <p:cNvSpPr/>
          <p:nvPr/>
        </p:nvSpPr>
        <p:spPr>
          <a:xfrm>
            <a:off x="7509272" y="4711541"/>
            <a:ext cx="686991" cy="354330"/>
          </a:xfrm>
          <a:prstGeom prst="rect">
            <a:avLst/>
          </a:prstGeom>
          <a:noFill/>
          <a:ln/>
        </p:spPr>
        <p:txBody>
          <a:bodyPr wrap="none" lIns="0" tIns="0" rIns="0" bIns="0" rtlCol="0" anchor="t"/>
          <a:lstStyle/>
          <a:p>
            <a:pPr algn="l" indent="0" marL="0">
              <a:lnSpc>
                <a:spcPts val="2750"/>
              </a:lnSpc>
              <a:buNone/>
            </a:pPr>
            <a:r>
              <a:rPr lang="en-US" sz="2200" b="1" dirty="0">
                <a:solidFill>
                  <a:srgbClr val="151617"/>
                </a:solidFill>
                <a:latin typeface="Montserrat Black" pitchFamily="34" charset="0"/>
                <a:ea typeface="Montserrat Black" pitchFamily="34" charset="-122"/>
                <a:cs typeface="Montserrat Black" pitchFamily="34" charset="-120"/>
              </a:rPr>
              <a:t>New</a:t>
            </a:r>
            <a:endParaRPr lang="en-US" sz="2200" dirty="0"/>
          </a:p>
        </p:txBody>
      </p:sp>
      <p:sp>
        <p:nvSpPr>
          <p:cNvPr id="14" name="Text 9"/>
          <p:cNvSpPr/>
          <p:nvPr/>
        </p:nvSpPr>
        <p:spPr>
          <a:xfrm>
            <a:off x="793790" y="5547836"/>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151617"/>
                </a:solidFill>
                <a:latin typeface="Inconsolata" pitchFamily="34" charset="0"/>
                <a:ea typeface="Inconsolata" pitchFamily="34" charset="-122"/>
                <a:cs typeface="Inconsolata" pitchFamily="34" charset="-120"/>
              </a:rPr>
              <a:t>Classified customers into three segments based on purchase history. Loyal customers (frequent repeat buyers) represent the most valuable segment, followed by Returning customers showing engagement, and New customers entering the funnel.</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80098" y="612934"/>
            <a:ext cx="6916698" cy="696516"/>
          </a:xfrm>
          <a:prstGeom prst="rect">
            <a:avLst/>
          </a:prstGeom>
          <a:noFill/>
          <a:ln/>
        </p:spPr>
        <p:txBody>
          <a:bodyPr wrap="none" lIns="0" tIns="0" rIns="0" bIns="0" rtlCol="0" anchor="t"/>
          <a:lstStyle/>
          <a:p>
            <a:pPr algn="l" indent="0" marL="0">
              <a:lnSpc>
                <a:spcPts val="5450"/>
              </a:lnSpc>
              <a:buNone/>
            </a:pPr>
            <a:r>
              <a:rPr lang="en-US" sz="4350" b="1" dirty="0">
                <a:solidFill>
                  <a:srgbClr val="151617"/>
                </a:solidFill>
                <a:latin typeface="Montserrat Black" pitchFamily="34" charset="0"/>
                <a:ea typeface="Montserrat Black" pitchFamily="34" charset="-122"/>
                <a:cs typeface="Montserrat Black" pitchFamily="34" charset="-120"/>
              </a:rPr>
              <a:t>Revenue by Age Group</a:t>
            </a:r>
            <a:endParaRPr lang="en-US" sz="4350" dirty="0"/>
          </a:p>
        </p:txBody>
      </p:sp>
      <p:pic>
        <p:nvPicPr>
          <p:cNvPr id="3" name="Image 0" descr="preencoded.png">    </p:cNvPr>
          <p:cNvPicPr>
            <a:picLocks noChangeAspect="1"/>
          </p:cNvPicPr>
          <p:nvPr/>
        </p:nvPicPr>
        <p:blipFill>
          <a:blip r:embed="rId1"/>
          <a:stretch>
            <a:fillRect/>
          </a:stretch>
        </p:blipFill>
        <p:spPr>
          <a:xfrm>
            <a:off x="780098" y="1894523"/>
            <a:ext cx="5582364" cy="5582364"/>
          </a:xfrm>
          <a:prstGeom prst="rect">
            <a:avLst/>
          </a:prstGeom>
        </p:spPr>
      </p:pic>
      <p:sp>
        <p:nvSpPr>
          <p:cNvPr id="4" name="Text 1"/>
          <p:cNvSpPr/>
          <p:nvPr/>
        </p:nvSpPr>
        <p:spPr>
          <a:xfrm>
            <a:off x="6913959" y="1866662"/>
            <a:ext cx="3343870" cy="348258"/>
          </a:xfrm>
          <a:prstGeom prst="rect">
            <a:avLst/>
          </a:prstGeom>
          <a:noFill/>
          <a:ln/>
        </p:spPr>
        <p:txBody>
          <a:bodyPr wrap="none" lIns="0" tIns="0" rIns="0" bIns="0" rtlCol="0" anchor="t"/>
          <a:lstStyle/>
          <a:p>
            <a:pPr algn="l" indent="0" marL="0">
              <a:lnSpc>
                <a:spcPts val="2700"/>
              </a:lnSpc>
              <a:buNone/>
            </a:pPr>
            <a:r>
              <a:rPr lang="en-US" sz="2150" b="1" dirty="0">
                <a:solidFill>
                  <a:srgbClr val="151617"/>
                </a:solidFill>
                <a:latin typeface="Montserrat Black" pitchFamily="34" charset="0"/>
                <a:ea typeface="Montserrat Black" pitchFamily="34" charset="-122"/>
                <a:cs typeface="Montserrat Black" pitchFamily="34" charset="-120"/>
              </a:rPr>
              <a:t>Demographic Insights</a:t>
            </a:r>
            <a:endParaRPr lang="en-US" sz="2150" dirty="0"/>
          </a:p>
        </p:txBody>
      </p:sp>
      <p:sp>
        <p:nvSpPr>
          <p:cNvPr id="5" name="Text 2"/>
          <p:cNvSpPr/>
          <p:nvPr/>
        </p:nvSpPr>
        <p:spPr>
          <a:xfrm>
            <a:off x="6913959" y="2437805"/>
            <a:ext cx="6943844" cy="713184"/>
          </a:xfrm>
          <a:prstGeom prst="rect">
            <a:avLst/>
          </a:prstGeom>
          <a:noFill/>
          <a:ln/>
        </p:spPr>
        <p:txBody>
          <a:bodyPr wrap="square" lIns="0" tIns="0" rIns="0" bIns="0" rtlCol="0" anchor="t"/>
          <a:lstStyle/>
          <a:p>
            <a:pPr algn="l" indent="0" marL="0">
              <a:lnSpc>
                <a:spcPts val="2800"/>
              </a:lnSpc>
              <a:buNone/>
            </a:pPr>
            <a:r>
              <a:rPr lang="en-US" sz="1750" dirty="0">
                <a:solidFill>
                  <a:srgbClr val="151617"/>
                </a:solidFill>
                <a:latin typeface="Inconsolata" pitchFamily="34" charset="0"/>
                <a:ea typeface="Inconsolata" pitchFamily="34" charset="-122"/>
                <a:cs typeface="Inconsolata" pitchFamily="34" charset="-120"/>
              </a:rPr>
              <a:t>Calculated total revenue contribution across age groups to identify highest-value demographics.</a:t>
            </a:r>
            <a:endParaRPr lang="en-US" sz="1750" dirty="0"/>
          </a:p>
        </p:txBody>
      </p:sp>
      <p:sp>
        <p:nvSpPr>
          <p:cNvPr id="6" name="Text 3"/>
          <p:cNvSpPr/>
          <p:nvPr/>
        </p:nvSpPr>
        <p:spPr>
          <a:xfrm>
            <a:off x="6913959" y="3351490"/>
            <a:ext cx="6943844" cy="1069777"/>
          </a:xfrm>
          <a:prstGeom prst="rect">
            <a:avLst/>
          </a:prstGeom>
          <a:noFill/>
          <a:ln/>
        </p:spPr>
        <p:txBody>
          <a:bodyPr wrap="square" lIns="0" tIns="0" rIns="0" bIns="0" rtlCol="0" anchor="t"/>
          <a:lstStyle/>
          <a:p>
            <a:pPr algn="l" indent="0" marL="0">
              <a:lnSpc>
                <a:spcPts val="2800"/>
              </a:lnSpc>
              <a:buNone/>
            </a:pPr>
            <a:r>
              <a:rPr lang="en-US" sz="1750" dirty="0">
                <a:solidFill>
                  <a:srgbClr val="151617"/>
                </a:solidFill>
                <a:latin typeface="Inconsolata" pitchFamily="34" charset="0"/>
                <a:ea typeface="Inconsolata" pitchFamily="34" charset="-122"/>
                <a:cs typeface="Inconsolata" pitchFamily="34" charset="-120"/>
              </a:rPr>
              <a:t>This analysis enables age-targeted marketing campaigns and product development aligned with generational preferences and spending power.</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2025-12-16T10:30:47Z</dcterms:created>
  <dcterms:modified xsi:type="dcterms:W3CDTF">2025-12-16T10:30:47Z</dcterms:modified>
</cp:coreProperties>
</file>